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305" r:id="rId3"/>
    <p:sldId id="323" r:id="rId4"/>
    <p:sldId id="378" r:id="rId5"/>
    <p:sldId id="359" r:id="rId6"/>
    <p:sldId id="304" r:id="rId7"/>
    <p:sldId id="311" r:id="rId8"/>
    <p:sldId id="306" r:id="rId9"/>
    <p:sldId id="307" r:id="rId10"/>
    <p:sldId id="314" r:id="rId11"/>
    <p:sldId id="309" r:id="rId12"/>
    <p:sldId id="371" r:id="rId13"/>
    <p:sldId id="370" r:id="rId14"/>
    <p:sldId id="316" r:id="rId15"/>
    <p:sldId id="324" r:id="rId16"/>
    <p:sldId id="328" r:id="rId17"/>
    <p:sldId id="377" r:id="rId18"/>
    <p:sldId id="372" r:id="rId19"/>
    <p:sldId id="355" r:id="rId20"/>
    <p:sldId id="329" r:id="rId21"/>
    <p:sldId id="363" r:id="rId22"/>
    <p:sldId id="368" r:id="rId23"/>
    <p:sldId id="356" r:id="rId24"/>
    <p:sldId id="353" r:id="rId25"/>
    <p:sldId id="320" r:id="rId26"/>
    <p:sldId id="321" r:id="rId27"/>
    <p:sldId id="299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2435" autoAdjust="0"/>
  </p:normalViewPr>
  <p:slideViewPr>
    <p:cSldViewPr>
      <p:cViewPr varScale="1">
        <p:scale>
          <a:sx n="66" d="100"/>
          <a:sy n="66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217A8-E4C3-4817-BBFF-38148578FC26}" type="datetimeFigureOut">
              <a:rPr lang="de-DE" smtClean="0"/>
              <a:t>27.10.2020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E54CA-5F61-4409-AD44-995005A307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341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D6C7E-7007-4228-8DC7-E159B9985D35}" type="datetimeFigureOut">
              <a:rPr lang="de-DE" smtClean="0"/>
              <a:t>27.10.2020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C359E-35D1-4544-8A15-3774906812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65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359E-35D1-4544-8A15-3774906812E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06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Marketing\Debora_Schiffer\016\016_Präsentationsvorlagen_UzK\016_PPT_Lay_TiteL_V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:\Marketing\CD\CD_Logos\UzK_Logo_Quadrat_uniblau\UzK_LogoQuadra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211814"/>
            <a:ext cx="1656186" cy="84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03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10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5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696744"/>
            <a:ext cx="9144000" cy="161256"/>
          </a:xfrm>
          <a:prstGeom prst="rect">
            <a:avLst/>
          </a:prstGeom>
          <a:solidFill>
            <a:srgbClr val="457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4" descr="M:\Marketing\CD\CD_Logos\UzK_Logo_Quadrat_uniblau\UzK_LogoQuadra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456" y="5877272"/>
            <a:ext cx="1301032" cy="66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360040" y="6335742"/>
            <a:ext cx="58681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10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Fachschaft Chemie der Universität zu Köln | Orientierungseinheit</a:t>
            </a:r>
            <a:r>
              <a:rPr lang="de-DE" altLang="de-DE" sz="1100" dirty="0">
                <a:solidFill>
                  <a:schemeClr val="tx1"/>
                </a:solidFill>
                <a:latin typeface="Arial Narrow" panose="020B0606020202030204" pitchFamily="34" charset="0"/>
              </a:rPr>
              <a:t> | Rose Jordan |</a:t>
            </a:r>
            <a:r>
              <a:rPr lang="de-DE" altLang="de-DE" sz="110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fld id="{F98651E8-28A9-40EA-971A-EE9F3AB7359B}" type="datetime1">
              <a:rPr lang="de-DE" altLang="de-DE" sz="1100" smtClean="0">
                <a:solidFill>
                  <a:schemeClr val="tx1"/>
                </a:solidFill>
                <a:latin typeface="Arial Narrow" panose="020B0606020202030204" pitchFamily="34" charset="0"/>
              </a:rPr>
              <a:pPr/>
              <a:t>27.10.2020</a:t>
            </a:fld>
            <a:endParaRPr lang="de-DE" altLang="de-DE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2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74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7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74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25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42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47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4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00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:\Marketing\Debora_Schiffer\016\016_Präsentationsvorlagen_UzK\016_PPT_Lay_TiteL_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:\Marketing\CD\CD_Logos\UzK_Logo_Quadrat_uniblau\UzK_LogoQuad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211814"/>
            <a:ext cx="1656186" cy="84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18053" y="5165680"/>
            <a:ext cx="806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Fachschaft Chemie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Cologne</a:t>
            </a:r>
          </a:p>
        </p:txBody>
      </p:sp>
      <p:sp>
        <p:nvSpPr>
          <p:cNvPr id="8" name="Rechteck 7"/>
          <p:cNvSpPr/>
          <p:nvPr/>
        </p:nvSpPr>
        <p:spPr>
          <a:xfrm>
            <a:off x="360040" y="6335742"/>
            <a:ext cx="58681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Math-Nat</a:t>
            </a:r>
            <a:r>
              <a:rPr lang="de-DE" altLang="de-DE" sz="110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 / Chemie</a:t>
            </a:r>
            <a:r>
              <a:rPr lang="de-DE" altLang="de-D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/  Fachschaft </a:t>
            </a:r>
            <a:r>
              <a:rPr lang="de-DE" altLang="de-DE" sz="110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| </a:t>
            </a:r>
            <a:r>
              <a:rPr lang="de-DE" altLang="de-D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Orientierungseinheit | Rose Jordan |</a:t>
            </a:r>
            <a:r>
              <a:rPr lang="de-DE" altLang="de-DE" sz="110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fld id="{F98651E8-28A9-40EA-971A-EE9F3AB7359B}" type="datetime1">
              <a:rPr lang="de-DE" altLang="de-DE" sz="11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27.10.2020</a:t>
            </a:fld>
            <a:endParaRPr lang="de-DE" altLang="de-DE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79712" y="1461487"/>
            <a:ext cx="58326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Orientation </a:t>
            </a:r>
            <a:r>
              <a:rPr lang="de-DE" sz="4000" b="1" dirty="0" err="1"/>
              <a:t>meeting</a:t>
            </a:r>
            <a:endParaRPr lang="de-DE" sz="4000" b="1" dirty="0"/>
          </a:p>
          <a:p>
            <a:pPr algn="ctr"/>
            <a:endParaRPr lang="de-D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/>
              <a:t>Welcome at your new home!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2670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30583"/>
            <a:ext cx="8826550" cy="706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 </a:t>
            </a:r>
            <a:r>
              <a:rPr lang="de-DE" sz="40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semesters</a:t>
            </a:r>
            <a:endParaRPr lang="de-DE" sz="4000" b="1" dirty="0">
              <a:solidFill>
                <a:srgbClr val="457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326817"/>
            <a:ext cx="84969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semesters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inorganic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exams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fs-chemie.uni-koeln.de/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tutorium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 Narrow" panose="020B0606020202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8AAED1-F275-4DD3-96AF-45E7FCFF6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299" y="191683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785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8352928" cy="4248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Opening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:	See plan at Fachschaft and online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Meetings:		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Thursdays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at 7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, via Zoom at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			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457A93"/>
              </a:buClr>
              <a:buNone/>
            </a:pPr>
            <a:r>
              <a:rPr lang="de-DE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			(Dates </a:t>
            </a:r>
            <a:r>
              <a:rPr lang="de-DE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de-DE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de-DE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beforehand</a:t>
            </a:r>
            <a:r>
              <a:rPr lang="de-DE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			</a:t>
            </a:r>
            <a:r>
              <a:rPr lang="de-DE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600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de-DE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Website:		www.fs-chemie.uni-koeln.de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Email:		fs-chemie@uni-koeln.de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Phone:		0221-470-4415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Facebook:		facebook.com/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chemiefachschaft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Instagram: 	instagram.com/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fs.chemie.koeln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F4D30C4-0FE2-4768-8E1B-94884531C574}"/>
              </a:ext>
            </a:extLst>
          </p:cNvPr>
          <p:cNvSpPr txBox="1"/>
          <p:nvPr/>
        </p:nvSpPr>
        <p:spPr>
          <a:xfrm>
            <a:off x="317450" y="188640"/>
            <a:ext cx="8647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Fachschaften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departments</a:t>
            </a:r>
            <a:endParaRPr lang="de-DE" sz="4400" b="1" dirty="0">
              <a:solidFill>
                <a:srgbClr val="457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5118AF-455B-4F83-851E-2D205656BAC1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2276872"/>
            <a:ext cx="8352928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Fachschaft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biochemistry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biology-related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stuff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Mail: fs-bio@uni-koeln.de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Facebook: https://www.facebook.com/fsbiokoeln/</a:t>
            </a:r>
          </a:p>
          <a:p>
            <a:pPr marL="457200" lvl="1" indent="0">
              <a:buClr>
                <a:srgbClr val="457A93"/>
              </a:buClr>
              <a:buNone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0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5118AF-455B-4F83-851E-2D205656BAC1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772816"/>
            <a:ext cx="835292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Fachschaft Chemiedidaktik (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didactics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studying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interested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Mail: fachschaft-chemiedidaktik@uni-koeln.de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Facebook: https://www.facebook.com/chemiedidaktikfachschaft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603E2F8-703D-4803-A227-7DC1B3646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416896"/>
            <a:ext cx="2733675" cy="16764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2926580-4105-4F53-A076-DB0F98B2A18B}"/>
              </a:ext>
            </a:extLst>
          </p:cNvPr>
          <p:cNvSpPr txBox="1"/>
          <p:nvPr/>
        </p:nvSpPr>
        <p:spPr>
          <a:xfrm>
            <a:off x="317450" y="188640"/>
            <a:ext cx="8647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Fachschaften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departments</a:t>
            </a:r>
            <a:endParaRPr lang="de-DE" sz="4400" b="1" dirty="0">
              <a:solidFill>
                <a:srgbClr val="457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44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</a:t>
            </a:r>
            <a:r>
              <a:rPr lang="de-DE" sz="40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de-DE" sz="4000" b="1" dirty="0">
              <a:solidFill>
                <a:srgbClr val="457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268760"/>
            <a:ext cx="8568952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1-6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at uni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attendance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Antestat (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bachelor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) and lab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Single-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457A93"/>
              </a:buClr>
              <a:buNone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 Narrow" panose="020B0606020202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323A44D-E1DF-4244-AA33-24729CAA1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869160"/>
            <a:ext cx="1539171" cy="136815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21E311D-983D-4C2A-9827-2EADE69D6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767" y="542583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30582"/>
            <a:ext cx="7998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</a:t>
            </a:r>
            <a:r>
              <a:rPr lang="de-DE" sz="40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endParaRPr lang="de-DE" sz="4000" b="1" dirty="0">
              <a:solidFill>
                <a:srgbClr val="457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84969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Insurance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accidents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lab (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hurt)</a:t>
            </a:r>
          </a:p>
          <a:p>
            <a:pPr marL="0" indent="0">
              <a:buClr>
                <a:srgbClr val="457A93"/>
              </a:buClr>
              <a:buNone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18 € per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(simple/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max. 50 €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yourself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457A93"/>
              </a:buClr>
              <a:buNone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http://www.chemie.uni-koeln.de/evaluation0.html</a:t>
            </a:r>
          </a:p>
          <a:p>
            <a:pPr marL="0" indent="0">
              <a:buClr>
                <a:srgbClr val="457A93"/>
              </a:buClr>
              <a:buNone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Lockers</a:t>
            </a:r>
            <a:endParaRPr lang="de-DE" sz="4000" b="1" dirty="0">
              <a:solidFill>
                <a:srgbClr val="457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11745" y="1179448"/>
            <a:ext cx="8496944" cy="52018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basement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departments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Register at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Fachschaft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Renew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corona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renewed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lockers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emptied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we‘ll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tell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a locker?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pick open,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locker and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 lock on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locker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Fachschaft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in a locker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lab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B22244-8F70-4180-89FF-ECB7420AA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3" y="535776"/>
            <a:ext cx="1902466" cy="195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30583"/>
            <a:ext cx="105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Lockers</a:t>
            </a:r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Corona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11745" y="1179448"/>
            <a:ext cx="84969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57A93"/>
              </a:buClr>
              <a:buNone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457A93"/>
              </a:buClr>
              <a:buNone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B22244-8F70-4180-89FF-ECB7420AA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89" y="3717032"/>
            <a:ext cx="1902466" cy="1954827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CC4C6A1-07B9-4775-9C7F-1BA5BB4B5D20}"/>
              </a:ext>
            </a:extLst>
          </p:cNvPr>
          <p:cNvSpPr txBox="1">
            <a:spLocks noChangeArrowheads="1"/>
          </p:cNvSpPr>
          <p:nvPr/>
        </p:nvSpPr>
        <p:spPr>
          <a:xfrm>
            <a:off x="464145" y="1331848"/>
            <a:ext cx="84969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a locker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not possible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corona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end and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back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uni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usual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alternatives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storing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stuff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offered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lab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84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35F950E-283B-4C9F-A7E5-D8451E4355AC}"/>
              </a:ext>
            </a:extLst>
          </p:cNvPr>
          <p:cNvSpPr txBox="1"/>
          <p:nvPr/>
        </p:nvSpPr>
        <p:spPr>
          <a:xfrm>
            <a:off x="317450" y="188640"/>
            <a:ext cx="1051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de-DE" sz="4400" b="1" dirty="0">
              <a:solidFill>
                <a:srgbClr val="457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3454412-2072-4437-99BB-6B6F61DE49A0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556792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offering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quietly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(!)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insulated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seminar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rooms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projectors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corona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01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CIP-Pool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626469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computers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smail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printing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scanning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licensed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86D5E1C-E491-4A83-AA0E-8D8D1A880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3876999"/>
            <a:ext cx="2371725" cy="19240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D836238-324D-4097-AF5C-9BC4067C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85" y="1350227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1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5982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776864" cy="48245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Bachelor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Bachelor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Arts (Lehramt)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Biochemistry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Bachelor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New Master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Volunteers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73F6A8E-F2E1-4289-BA83-B6A9C3745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124744"/>
            <a:ext cx="2814604" cy="237626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1DAF0E6-A0C1-41A2-998B-77E728764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099719"/>
            <a:ext cx="2009378" cy="200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8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1"/>
            <a:ext cx="8431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Studium Integrale (SI)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340768"/>
            <a:ext cx="84969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Expanding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horizon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extracurricular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internships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(1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= 1 CP)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signatures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attending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talks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institutes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, e.g. Green Chemistry, Naturstoffe,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Kolloquienlaufzettel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Math-Nat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passed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grade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irrelevant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: S-Module 	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3363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Examination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offices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B.Sc. Chemistry: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Mrs.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Groth-Lüdtke, HS 117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B.A. Chemistry: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Mrs.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Danitz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, HS 118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B.Sc.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Biochemistry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Mrs.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Groth-Lüdtke, HS 117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M.Sc. Chemistry: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Mrs.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Danitz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, HS 118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coordinators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B.Sc. Chemistry:	Prof.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Ruschewitz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B.A. Chemistry:	Dr. von der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Gönna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B.Sc.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Biochemistry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:	Prof.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Niefind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M.Sc. Chemistry:	Prof.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Giernoth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6774830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Kölner Studierendenwerk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776864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Mensa (lunch/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cafeteria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Psychological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Law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BAföG (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support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http://www.kstw.de/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InfoPoint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at Universitätsstraße 16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825D56-3102-4074-BFAC-4403BDEF6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19675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- Mensa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90946" y="1252383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UniMensa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at Zülpicher Straße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Menu online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Mensa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457A93"/>
              </a:buClr>
              <a:buNone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E8A484-99F1-4A3D-BB0F-40416E48B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324" y="3749800"/>
            <a:ext cx="3147730" cy="209146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F99AC09-A53A-46C5-9CD1-8BAC0CD92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8" y="3749800"/>
            <a:ext cx="5243399" cy="20914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39259B9-5551-461D-90FC-8A1EF3295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0648"/>
            <a:ext cx="1219370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69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stuff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KLIPS2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https://klips2.uni-koeln.de/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exams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ILIAS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https://www.ilias.uni-koeln.de/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material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Webmail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https://webmail.uni-koeln.de/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Uni mail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Internetseite des Departments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https://chemie.uni-koeln.de/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tables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dates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457A93"/>
              </a:buClr>
              <a:buNone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457A93"/>
              </a:buClr>
              <a:buNone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4FC7CF0-18CB-43D2-ACA1-DC4185680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49" y="837654"/>
            <a:ext cx="1438275" cy="14382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8634697-4E10-4179-899E-FCA48ACDB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461" y="2279758"/>
            <a:ext cx="1771650" cy="17716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E2B1652-BA49-4ED2-BE3D-4DBECA336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269" y="4051407"/>
            <a:ext cx="1609841" cy="160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245442" y="188640"/>
            <a:ext cx="105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de-DE" sz="4000" b="1" dirty="0">
              <a:solidFill>
                <a:srgbClr val="457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67544" y="1340768"/>
            <a:ext cx="84969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„UC-Card“ (Mensa,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ticket…)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Lab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protective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gear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de-DE" sz="2800" strike="sngStrike" dirty="0">
                <a:latin typeface="Arial" panose="020B0604020202020204" pitchFamily="34" charset="0"/>
                <a:cs typeface="Arial" panose="020B0604020202020204" pitchFamily="34" charset="0"/>
              </a:rPr>
              <a:t>VWR-Laden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notice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lab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coordinators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Lab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Lab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goggles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gloves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de-DE" sz="2800" strike="sngStrike" dirty="0">
                <a:latin typeface="Arial" panose="020B0604020202020204" pitchFamily="34" charset="0"/>
                <a:cs typeface="Arial" panose="020B0604020202020204" pitchFamily="34" charset="0"/>
              </a:rPr>
              <a:t>VWR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Lab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via Klips</a:t>
            </a:r>
          </a:p>
        </p:txBody>
      </p:sp>
    </p:spTree>
    <p:extLst>
      <p:ext uri="{BB962C8B-B14F-4D97-AF65-F5344CB8AC3E}">
        <p14:creationId xmlns:p14="http://schemas.microsoft.com/office/powerpoint/2010/main" val="39208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84969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More Fachschaft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28.10.: Rallye on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cologne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assigned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end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29.10.: Digital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Pubquiz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assigned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end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10.11. 4 </a:t>
            </a:r>
            <a:r>
              <a:rPr lang="de-DE" altLang="de-DE" sz="280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lab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don‘t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miss!)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Registry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deadline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lab (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bachelor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Begin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lab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(s. KLIPS2)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Christmas:	Feuerzangenbowle (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hopefully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:		Test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de-DE" altLang="de-DE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FA43B5B-A915-4BBD-9E62-D3E02B38CF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148" y="0"/>
            <a:ext cx="1556792" cy="15567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12ABEC9-56DB-4CD3-A05A-677E5A982F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1352" y="0"/>
            <a:ext cx="1556792" cy="15567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A7CABA-2F59-4351-8FE0-5CCB861329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6944" y="0"/>
            <a:ext cx="1556792" cy="15567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8A62C03-282F-4784-A95A-460574320D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4560" y="0"/>
            <a:ext cx="15567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56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179512" y="1268760"/>
            <a:ext cx="8784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algn="ctr"/>
            <a:endParaRPr lang="de-DE" sz="4400" b="1" dirty="0">
              <a:solidFill>
                <a:srgbClr val="457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afterwards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socializing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de-DE" sz="4400" b="1" dirty="0">
              <a:solidFill>
                <a:srgbClr val="457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4400" b="1" dirty="0">
              <a:solidFill>
                <a:srgbClr val="457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776864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1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683568" y="283295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…and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776864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D8D3CE-DFD4-43A7-94C1-3C7BAD64AF19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1556792"/>
            <a:ext cx="7776864" cy="410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57A93"/>
              </a:buClr>
              <a:buNone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in front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Zoom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rgbClr val="457A93"/>
              </a:buClr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Chemistry Bachelor: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BSc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Chemistry Education: BA</a:t>
            </a:r>
          </a:p>
          <a:p>
            <a:pPr>
              <a:buClr>
                <a:srgbClr val="457A93"/>
              </a:buClr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Biochemistry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Bachelor: BC</a:t>
            </a:r>
          </a:p>
          <a:p>
            <a:pPr>
              <a:buClr>
                <a:srgbClr val="457A93"/>
              </a:buClr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Chemistry Master: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457A93"/>
              </a:buClr>
              <a:buNone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like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: xxx-[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0" indent="0">
              <a:buClr>
                <a:srgbClr val="457A93"/>
              </a:buClr>
              <a:buNone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4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683568" y="283295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…and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776864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D8D3CE-DFD4-43A7-94C1-3C7BAD64AF19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2089133"/>
            <a:ext cx="77768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57A93"/>
              </a:buClr>
              <a:buNone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gonna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game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find out! 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1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8575030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Fachschaft do?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340768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Councils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Tutoring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(e.g. Semester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trips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Old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studying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Helping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whereever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possible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Kicker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(ab 16 Uhr)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Drinks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8503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Fachschaft?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776864" cy="403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Fachschaftsrat (Fachschaft </a:t>
            </a:r>
            <a:r>
              <a:rPr lang="de-DE" alt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elected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representatives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Tutors (</a:t>
            </a:r>
            <a:r>
              <a:rPr lang="de-DE" alt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 Bachelor)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endParaRPr lang="de-DE" alt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! Just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sometime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de-DE" alt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de-DE" alt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3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Fachschaftsrat</a:t>
            </a:r>
          </a:p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Fachschaft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772816"/>
            <a:ext cx="7776864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representatives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elected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yearly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connect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professors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representatives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committees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via mail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Fachschaft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45AB490-8606-4254-9CEA-383B3703C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504" y="548680"/>
            <a:ext cx="1751792" cy="17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4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Fachschaftsrat</a:t>
            </a:r>
          </a:p>
        </p:txBody>
      </p:sp>
      <p:pic>
        <p:nvPicPr>
          <p:cNvPr id="3" name="Grafik 2" descr="Ein Bild, das Person, Frau, Kleidung, Brille enthält.&#10;&#10;Automatisch generierte Beschreibung">
            <a:extLst>
              <a:ext uri="{FF2B5EF4-FFF2-40B4-BE49-F238E27FC236}">
                <a16:creationId xmlns:a16="http://schemas.microsoft.com/office/drawing/2014/main" id="{B4376564-577F-45FA-889B-E2B3AA6664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r="1" b="11340"/>
          <a:stretch/>
        </p:blipFill>
        <p:spPr>
          <a:xfrm>
            <a:off x="3474260" y="958081"/>
            <a:ext cx="1892179" cy="2457611"/>
          </a:xfrm>
          <a:prstGeom prst="rect">
            <a:avLst/>
          </a:prstGeom>
        </p:spPr>
      </p:pic>
      <p:pic>
        <p:nvPicPr>
          <p:cNvPr id="7" name="Grafik 6" descr="Ein Bild, das draußen, Person, Wasser, Mann enthält.&#10;&#10;Automatisch generierte Beschreibung">
            <a:extLst>
              <a:ext uri="{FF2B5EF4-FFF2-40B4-BE49-F238E27FC236}">
                <a16:creationId xmlns:a16="http://schemas.microsoft.com/office/drawing/2014/main" id="{3BDE3F1A-8477-4774-A591-90B005AD2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4609" r="13187" b="35733"/>
          <a:stretch/>
        </p:blipFill>
        <p:spPr>
          <a:xfrm>
            <a:off x="1623763" y="4210472"/>
            <a:ext cx="3073543" cy="1672034"/>
          </a:xfrm>
          <a:prstGeom prst="rect">
            <a:avLst/>
          </a:prstGeom>
        </p:spPr>
      </p:pic>
      <p:pic>
        <p:nvPicPr>
          <p:cNvPr id="16" name="Grafik 15" descr="Ein Bild, das draußen, Person, Straße, Gras enthält.&#10;&#10;Automatisch generierte Beschreibung">
            <a:extLst>
              <a:ext uri="{FF2B5EF4-FFF2-40B4-BE49-F238E27FC236}">
                <a16:creationId xmlns:a16="http://schemas.microsoft.com/office/drawing/2014/main" id="{F896C105-93D4-4257-8239-E9DCBC4496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9" r="43232" b="11758"/>
          <a:stretch/>
        </p:blipFill>
        <p:spPr>
          <a:xfrm>
            <a:off x="5469036" y="3928864"/>
            <a:ext cx="2078968" cy="2016224"/>
          </a:xfrm>
          <a:prstGeom prst="rect">
            <a:avLst/>
          </a:prstGeom>
        </p:spPr>
      </p:pic>
      <p:pic>
        <p:nvPicPr>
          <p:cNvPr id="18" name="Grafik 17" descr="Ein Bild, das Person, draußen, Mann, Tisch enthält.&#10;&#10;Automatisch generierte Beschreibung">
            <a:extLst>
              <a:ext uri="{FF2B5EF4-FFF2-40B4-BE49-F238E27FC236}">
                <a16:creationId xmlns:a16="http://schemas.microsoft.com/office/drawing/2014/main" id="{6F74432A-0719-4C49-B705-5D1437FECA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5"/>
          <a:stretch/>
        </p:blipFill>
        <p:spPr>
          <a:xfrm>
            <a:off x="6343262" y="980728"/>
            <a:ext cx="1892180" cy="2305679"/>
          </a:xfrm>
          <a:prstGeom prst="rect">
            <a:avLst/>
          </a:prstGeom>
        </p:spPr>
      </p:pic>
      <p:pic>
        <p:nvPicPr>
          <p:cNvPr id="4" name="Grafik 3" descr="Ein Bild, das Gebäude, draußen, Gras, Haus enthält.&#10;&#10;Automatisch generierte Beschreibung">
            <a:extLst>
              <a:ext uri="{FF2B5EF4-FFF2-40B4-BE49-F238E27FC236}">
                <a16:creationId xmlns:a16="http://schemas.microsoft.com/office/drawing/2014/main" id="{CFEA03B4-87B9-4F60-959D-4D1EC68F8A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5" t="28864" r="27372" b="35300"/>
          <a:stretch/>
        </p:blipFill>
        <p:spPr>
          <a:xfrm>
            <a:off x="1059325" y="980728"/>
            <a:ext cx="1741414" cy="245761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ACA23E3-A16C-4356-864D-404C6CEFD5BE}"/>
              </a:ext>
            </a:extLst>
          </p:cNvPr>
          <p:cNvSpPr txBox="1"/>
          <p:nvPr/>
        </p:nvSpPr>
        <p:spPr>
          <a:xfrm>
            <a:off x="1546862" y="3422202"/>
            <a:ext cx="79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Rose</a:t>
            </a:r>
            <a:endParaRPr lang="en-GB" sz="24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C336DA-C7C1-403D-861D-63890A32190F}"/>
              </a:ext>
            </a:extLst>
          </p:cNvPr>
          <p:cNvSpPr txBox="1"/>
          <p:nvPr/>
        </p:nvSpPr>
        <p:spPr>
          <a:xfrm>
            <a:off x="4139952" y="3399383"/>
            <a:ext cx="858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Kathi</a:t>
            </a:r>
            <a:endParaRPr lang="en-GB" sz="24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623B3CD-0DAC-47FE-9488-71C82C75CA51}"/>
              </a:ext>
            </a:extLst>
          </p:cNvPr>
          <p:cNvSpPr txBox="1"/>
          <p:nvPr/>
        </p:nvSpPr>
        <p:spPr>
          <a:xfrm>
            <a:off x="6948264" y="3284984"/>
            <a:ext cx="65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Nils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C3E38BC-C77E-46D7-8F82-22616D83186A}"/>
              </a:ext>
            </a:extLst>
          </p:cNvPr>
          <p:cNvSpPr txBox="1"/>
          <p:nvPr/>
        </p:nvSpPr>
        <p:spPr>
          <a:xfrm>
            <a:off x="6089553" y="5949280"/>
            <a:ext cx="858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Nora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818D6B-4A63-42BD-AF03-8AAA2CF18555}"/>
              </a:ext>
            </a:extLst>
          </p:cNvPr>
          <p:cNvSpPr txBox="1"/>
          <p:nvPr/>
        </p:nvSpPr>
        <p:spPr>
          <a:xfrm>
            <a:off x="2496207" y="5919663"/>
            <a:ext cx="112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Milena</a:t>
            </a:r>
          </a:p>
        </p:txBody>
      </p:sp>
    </p:spTree>
    <p:extLst>
      <p:ext uri="{BB962C8B-B14F-4D97-AF65-F5344CB8AC3E}">
        <p14:creationId xmlns:p14="http://schemas.microsoft.com/office/powerpoint/2010/main" val="18394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30583"/>
            <a:ext cx="8826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Drinks –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sadly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776864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Kölsch 0,5 L		1,20€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Pils 0,33 L		1,00€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Softdrink 0,33L	1,00€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Wasser	0,7 L		0,50€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Tasse Kaffee		0,30€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Wassereis		0,10€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A0D35F-EA57-4352-B20A-B1CE0EEB4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052" y="1780656"/>
            <a:ext cx="2656456" cy="265645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F3E4143-30BA-4E5B-927A-2A16B3DBA7BA}"/>
              </a:ext>
            </a:extLst>
          </p:cNvPr>
          <p:cNvSpPr txBox="1"/>
          <p:nvPr/>
        </p:nvSpPr>
        <p:spPr>
          <a:xfrm>
            <a:off x="507468" y="5415320"/>
            <a:ext cx="8129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KEIN BIER VOR </a:t>
            </a:r>
            <a:r>
              <a:rPr lang="de-DE" sz="3200" b="1" strike="sngStrike" dirty="0"/>
              <a:t>VIER</a:t>
            </a:r>
            <a:r>
              <a:rPr lang="de-DE" sz="3200" b="1" dirty="0"/>
              <a:t> Zwölf!</a:t>
            </a:r>
          </a:p>
          <a:p>
            <a:pPr algn="ctr"/>
            <a:r>
              <a:rPr lang="de-DE" sz="3200" dirty="0"/>
              <a:t>(außer nach Prüfungen)</a:t>
            </a:r>
          </a:p>
        </p:txBody>
      </p:sp>
    </p:spTree>
    <p:extLst>
      <p:ext uri="{BB962C8B-B14F-4D97-AF65-F5344CB8AC3E}">
        <p14:creationId xmlns:p14="http://schemas.microsoft.com/office/powerpoint/2010/main" val="38230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1187</Words>
  <Application>Microsoft Office PowerPoint</Application>
  <PresentationFormat>Bildschirmpräsentation (4:3)</PresentationFormat>
  <Paragraphs>206</Paragraphs>
  <Slides>27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Arial Narrow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zu Köln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Rose Jordan</cp:lastModifiedBy>
  <cp:revision>543</cp:revision>
  <dcterms:created xsi:type="dcterms:W3CDTF">2016-07-01T09:02:19Z</dcterms:created>
  <dcterms:modified xsi:type="dcterms:W3CDTF">2020-10-27T12:59:59Z</dcterms:modified>
</cp:coreProperties>
</file>